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303" r:id="rId4"/>
    <p:sldId id="304" r:id="rId5"/>
    <p:sldId id="259" r:id="rId6"/>
    <p:sldId id="302" r:id="rId7"/>
    <p:sldId id="257" r:id="rId8"/>
    <p:sldId id="260" r:id="rId9"/>
    <p:sldId id="262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61" r:id="rId22"/>
    <p:sldId id="263" r:id="rId23"/>
    <p:sldId id="279" r:id="rId24"/>
    <p:sldId id="277" r:id="rId25"/>
    <p:sldId id="305" r:id="rId26"/>
    <p:sldId id="278" r:id="rId27"/>
    <p:sldId id="264" r:id="rId28"/>
    <p:sldId id="265" r:id="rId29"/>
    <p:sldId id="268" r:id="rId30"/>
    <p:sldId id="306" r:id="rId31"/>
    <p:sldId id="266" r:id="rId32"/>
    <p:sldId id="267" r:id="rId33"/>
    <p:sldId id="281" r:id="rId34"/>
    <p:sldId id="307" r:id="rId35"/>
    <p:sldId id="280" r:id="rId36"/>
    <p:sldId id="282" r:id="rId37"/>
    <p:sldId id="308" r:id="rId38"/>
    <p:sldId id="269" r:id="rId39"/>
    <p:sldId id="270" r:id="rId40"/>
    <p:sldId id="284" r:id="rId41"/>
    <p:sldId id="285" r:id="rId42"/>
    <p:sldId id="309" r:id="rId43"/>
    <p:sldId id="271" r:id="rId44"/>
    <p:sldId id="272" r:id="rId45"/>
    <p:sldId id="273" r:id="rId46"/>
    <p:sldId id="274" r:id="rId47"/>
    <p:sldId id="275" r:id="rId48"/>
    <p:sldId id="276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DC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DC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7F9B1-7309-4C0D-9E4D-11FDF87DBAD6}" type="datetimeFigureOut">
              <a:rPr lang="ru-RU" smtClean="0"/>
              <a:pPr/>
              <a:t>27.09.2020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41A21-CE3C-4085-9780-00C5B348EAE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57224" y="1785926"/>
            <a:ext cx="7643866" cy="1323439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Аппаратные и программные средства мультимедиа технологии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30" y="5144066"/>
            <a:ext cx="2819182" cy="168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421" b="9895"/>
          <a:stretch/>
        </p:blipFill>
        <p:spPr bwMode="auto">
          <a:xfrm>
            <a:off x="403460" y="5144066"/>
            <a:ext cx="3232436" cy="1647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84" y="2504419"/>
            <a:ext cx="3724275" cy="271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233519" y="2513919"/>
            <a:ext cx="3600400" cy="25922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98" y="1560210"/>
            <a:ext cx="271938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683568" y="1575143"/>
            <a:ext cx="2700302" cy="5518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94007" y="1608887"/>
            <a:ext cx="234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средства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2826" y="1643523"/>
            <a:ext cx="267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Специальные средства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 вниз 4"/>
          <p:cNvSpPr/>
          <p:nvPr/>
        </p:nvSpPr>
        <p:spPr>
          <a:xfrm>
            <a:off x="1817695" y="1090227"/>
            <a:ext cx="432048" cy="41576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73" y="1057564"/>
            <a:ext cx="566737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5929" y="2504419"/>
            <a:ext cx="3628156" cy="259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высокопроизводительным процессором и памятью большого объема, манипуляторами и мультимедиа-монитором со встроенными стереодинамиками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79645" y="2621027"/>
            <a:ext cx="3415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приводы CD-ROM, TV-тюнеры и фрейм-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грабберы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графические ускорители, платы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воспроизведения,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звуковые платы, акустические системы и др</a:t>
            </a:r>
            <a:r>
              <a:rPr lang="ru-RU" sz="2000" dirty="0"/>
              <a:t>.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2028530" y="2142309"/>
            <a:ext cx="0" cy="3621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05" y="2126947"/>
            <a:ext cx="3841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" y="53434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Аппаратные </a:t>
            </a:r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</a:t>
            </a:r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мультимедиа технологии</a:t>
            </a:r>
            <a:endParaRPr lang="ru-RU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68229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4" grpId="0"/>
      <p:bldP spid="6" grpId="0"/>
      <p:bldP spid="5" grpId="0" animBg="1"/>
      <p:bldP spid="8" grpId="0"/>
      <p:bldP spid="10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163739" cy="5854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8338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97793" y="802457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Звукозапись – процесс записи звуковой информации с целью ее сохранения и последующего воспроизведения.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63728" y="1791701"/>
            <a:ext cx="3853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звукозаписи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43608" y="2653128"/>
            <a:ext cx="192591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Звуковые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012160" y="2673495"/>
            <a:ext cx="187220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Микрофоны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06" r="2324" b="3807"/>
          <a:stretch/>
        </p:blipFill>
        <p:spPr bwMode="auto">
          <a:xfrm>
            <a:off x="378522" y="4077072"/>
            <a:ext cx="3079054" cy="221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35" t="3889" r="2001" b="2806"/>
          <a:stretch/>
        </p:blipFill>
        <p:spPr bwMode="auto">
          <a:xfrm>
            <a:off x="5438775" y="4145025"/>
            <a:ext cx="3352800" cy="2255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/>
          <p:cNvCxnSpPr>
            <a:stCxn id="4" idx="1"/>
          </p:cNvCxnSpPr>
          <p:nvPr/>
        </p:nvCxnSpPr>
        <p:spPr>
          <a:xfrm flipH="1">
            <a:off x="1853977" y="2053311"/>
            <a:ext cx="809751" cy="4107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4" idx="3"/>
          </p:cNvCxnSpPr>
          <p:nvPr/>
        </p:nvCxnSpPr>
        <p:spPr>
          <a:xfrm>
            <a:off x="6516834" y="2053311"/>
            <a:ext cx="809751" cy="4107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0" y="3153742"/>
            <a:ext cx="4139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 персонального компьютера и ноутбука, позволяющее обрабатывать звук </a:t>
            </a:r>
          </a:p>
        </p:txBody>
      </p:sp>
      <p:sp>
        <p:nvSpPr>
          <p:cNvPr id="1031" name="Прямоугольник 1030"/>
          <p:cNvSpPr/>
          <p:nvPr/>
        </p:nvSpPr>
        <p:spPr>
          <a:xfrm>
            <a:off x="4774468" y="3201536"/>
            <a:ext cx="4347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электроакустический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прибор, преобразующий акустические колебания в электрический сигнал</a:t>
            </a:r>
          </a:p>
        </p:txBody>
      </p:sp>
    </p:spTree>
    <p:extLst>
      <p:ext uri="{BB962C8B-B14F-4D97-AF65-F5344CB8AC3E}">
        <p14:creationId xmlns="" xmlns:p14="http://schemas.microsoft.com/office/powerpoint/2010/main" val="13209528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25" grpId="0"/>
      <p:bldP spid="10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62" y="2430117"/>
            <a:ext cx="2873719" cy="2063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" y="692696"/>
            <a:ext cx="91310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звуковоспроизведения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03027" y="4390555"/>
            <a:ext cx="132408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Усилитель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02316" y="1287924"/>
            <a:ext cx="112550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Колонки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83101" y="4310861"/>
            <a:ext cx="158417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Наушники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454" t="12077" r="4806" b="13161"/>
          <a:stretch/>
        </p:blipFill>
        <p:spPr bwMode="auto">
          <a:xfrm>
            <a:off x="161762" y="5877272"/>
            <a:ext cx="3753001" cy="852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67" y="5225751"/>
            <a:ext cx="926825" cy="926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51520" y="1700808"/>
            <a:ext cx="3851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акустическая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система, состоящая из большого количества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одинаковых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громкоговорителей, расположенных вертикально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65502" y="1658628"/>
            <a:ext cx="4500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комплектное устройство, состоящее из наушников и микрофона ( иногда в состав гарнитуры может входить один наушник )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283101" y="1314947"/>
            <a:ext cx="132119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dirty="0" smtClean="0"/>
              <a:t>Гарнитура</a:t>
            </a:r>
            <a:endParaRPr lang="ru-RU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507" t="2172" r="13722"/>
          <a:stretch/>
        </p:blipFill>
        <p:spPr bwMode="auto">
          <a:xfrm>
            <a:off x="5673997" y="5447335"/>
            <a:ext cx="2210395" cy="1431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-1" y="4790595"/>
            <a:ext cx="4076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предназначенное для воспроизведения звукового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сигнала при помощи радиоэлектронных элементов входной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цепи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005794" y="4790665"/>
            <a:ext cx="3923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для персонального прослушивания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звука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2852936"/>
            <a:ext cx="2160240" cy="146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93246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275856" y="692696"/>
            <a:ext cx="2721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Манипуляторы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28148" y="2476188"/>
            <a:ext cx="258577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мыши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84738" y="2476188"/>
            <a:ext cx="25390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/>
              <a:t>Миди-клавиатуры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268760"/>
            <a:ext cx="91085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внешнее устройство компьютера, предназначенное для перемещения курсора по экрану дисплея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29289" y="2471933"/>
            <a:ext cx="25390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/>
              <a:t>Джойстики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94172" y="2984004"/>
            <a:ext cx="2619748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координатное устройство для управления курсором и отдачи различных команд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компьютеру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" y="4730139"/>
            <a:ext cx="2804310" cy="1749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302840" y="2984004"/>
            <a:ext cx="2565477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стройство 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которое позволяет пользователю управлять персонажем или машиной в компьютерной игре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76" t="15794" b="3948"/>
          <a:stretch/>
        </p:blipFill>
        <p:spPr bwMode="auto">
          <a:xfrm>
            <a:off x="6299523" y="4610455"/>
            <a:ext cx="2424109" cy="1988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051159" y="3003701"/>
            <a:ext cx="2969206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клавиатура синтезатора,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 подключается к компьютеру через Миди порт или через USB и служит для создания музыки в определенных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50" t="17000" r="5450" b="18773"/>
          <a:stretch/>
        </p:blipFill>
        <p:spPr bwMode="auto">
          <a:xfrm>
            <a:off x="3070641" y="5035026"/>
            <a:ext cx="3131815" cy="1824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 стрелкой 11"/>
          <p:cNvCxnSpPr>
            <a:stCxn id="6" idx="2"/>
          </p:cNvCxnSpPr>
          <p:nvPr/>
        </p:nvCxnSpPr>
        <p:spPr>
          <a:xfrm flipH="1">
            <a:off x="1504046" y="1976646"/>
            <a:ext cx="3050206" cy="4442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6" idx="2"/>
          </p:cNvCxnSpPr>
          <p:nvPr/>
        </p:nvCxnSpPr>
        <p:spPr>
          <a:xfrm>
            <a:off x="4554252" y="1976646"/>
            <a:ext cx="3031326" cy="4442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6" idx="2"/>
            <a:endCxn id="5" idx="0"/>
          </p:cNvCxnSpPr>
          <p:nvPr/>
        </p:nvCxnSpPr>
        <p:spPr>
          <a:xfrm>
            <a:off x="4554252" y="1976646"/>
            <a:ext cx="0" cy="4995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391409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1628800"/>
            <a:ext cx="4427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Перчатки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Очки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Шлемы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19672" y="836712"/>
            <a:ext cx="6287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«виртуальной реальности»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39740"/>
            <a:ext cx="4403599" cy="482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83126"/>
            <a:ext cx="4320480" cy="2779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603700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53" r="1789" b="6012"/>
          <a:stretch/>
        </p:blipFill>
        <p:spPr bwMode="auto">
          <a:xfrm>
            <a:off x="6228184" y="4472746"/>
            <a:ext cx="2793082" cy="2340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760737" y="791126"/>
            <a:ext cx="4011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Носители информации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00932" y="2206763"/>
            <a:ext cx="542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70673" y="2206763"/>
            <a:ext cx="74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DVD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88287" y="2206763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HDD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1395218"/>
            <a:ext cx="806489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/>
              <a:t> любой материальный объект, используемый человеком для хранения </a:t>
            </a:r>
            <a:r>
              <a:rPr lang="ru-RU" dirty="0" smtClean="0"/>
              <a:t>информации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00969" y="2708920"/>
            <a:ext cx="2814848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птический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 информации, выполненный в форме диска, для хранения различной информации в цифровом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800" b="8401"/>
          <a:stretch/>
        </p:blipFill>
        <p:spPr bwMode="auto">
          <a:xfrm>
            <a:off x="402073" y="4653136"/>
            <a:ext cx="2579214" cy="2109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055" t="9673" r="9820" b="7961"/>
          <a:stretch/>
        </p:blipFill>
        <p:spPr bwMode="auto">
          <a:xfrm>
            <a:off x="3447328" y="4796035"/>
            <a:ext cx="2249343" cy="1966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022501" y="2698909"/>
            <a:ext cx="2993452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оптический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 информации в виде пластикового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диска,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записи и считывания информации которого осуществляется при помощи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148533" y="2708920"/>
            <a:ext cx="2872733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апоминающее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(устройство хранения информации) произвольного доступа, основанное на принципе магнитной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 стрелкой 12"/>
          <p:cNvCxnSpPr>
            <a:stCxn id="8" idx="2"/>
            <a:endCxn id="5" idx="0"/>
          </p:cNvCxnSpPr>
          <p:nvPr/>
        </p:nvCxnSpPr>
        <p:spPr>
          <a:xfrm>
            <a:off x="4572000" y="2041549"/>
            <a:ext cx="0" cy="1652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8" idx="2"/>
            <a:endCxn id="6" idx="0"/>
          </p:cNvCxnSpPr>
          <p:nvPr/>
        </p:nvCxnSpPr>
        <p:spPr>
          <a:xfrm flipH="1">
            <a:off x="1541127" y="2041549"/>
            <a:ext cx="3030873" cy="1652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8" idx="2"/>
            <a:endCxn id="7" idx="0"/>
          </p:cNvCxnSpPr>
          <p:nvPr/>
        </p:nvCxnSpPr>
        <p:spPr>
          <a:xfrm>
            <a:off x="4572000" y="2041549"/>
            <a:ext cx="2875520" cy="1652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84337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11" y="4011751"/>
            <a:ext cx="2874106" cy="2672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63688" y="805994"/>
            <a:ext cx="5511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</a:t>
            </a:r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передачи информации </a:t>
            </a:r>
            <a:endParaRPr lang="ru-RU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7236" y="1628800"/>
            <a:ext cx="292580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видеокамеры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323091" y="1628885"/>
            <a:ext cx="292580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</a:t>
            </a:r>
            <a:r>
              <a:rPr lang="ru-RU" dirty="0"/>
              <a:t> фотоаппараты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0" t="20600" r="4100" b="12800"/>
          <a:stretch/>
        </p:blipFill>
        <p:spPr bwMode="auto">
          <a:xfrm>
            <a:off x="1907704" y="5075403"/>
            <a:ext cx="2448272" cy="1764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7036" y="2276872"/>
            <a:ext cx="408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небольшие устройства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видеофиксации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производители любят маскировать под бытовые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29" t="9286" r="2714" b="19000"/>
          <a:stretch/>
        </p:blipFill>
        <p:spPr bwMode="auto">
          <a:xfrm>
            <a:off x="263929" y="3198663"/>
            <a:ext cx="2579880" cy="1971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/>
          <p:cNvCxnSpPr>
            <a:stCxn id="4" idx="2"/>
            <a:endCxn id="6" idx="0"/>
          </p:cNvCxnSpPr>
          <p:nvPr/>
        </p:nvCxnSpPr>
        <p:spPr>
          <a:xfrm flipH="1">
            <a:off x="2070136" y="2028910"/>
            <a:ext cx="1" cy="2479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644008" y="2276872"/>
            <a:ext cx="4283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бесплёночный фотоаппарат, в котором для записи изображения вместо светочувствительного материала используется полупроводниковый фотоэлектрический преобразователь и цифровое запоминающее устройство</a:t>
            </a:r>
          </a:p>
        </p:txBody>
      </p:sp>
      <p:cxnSp>
        <p:nvCxnSpPr>
          <p:cNvPr id="11" name="Прямая со стрелкой 10"/>
          <p:cNvCxnSpPr>
            <a:stCxn id="5" idx="2"/>
            <a:endCxn id="9" idx="0"/>
          </p:cNvCxnSpPr>
          <p:nvPr/>
        </p:nvCxnSpPr>
        <p:spPr>
          <a:xfrm>
            <a:off x="6785992" y="2028995"/>
            <a:ext cx="0" cy="2478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2"/>
          </p:cNvCxnSpPr>
          <p:nvPr/>
        </p:nvCxnSpPr>
        <p:spPr>
          <a:xfrm flipH="1">
            <a:off x="2070136" y="1329214"/>
            <a:ext cx="2449435" cy="2275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3" idx="2"/>
          </p:cNvCxnSpPr>
          <p:nvPr/>
        </p:nvCxnSpPr>
        <p:spPr>
          <a:xfrm>
            <a:off x="4519571" y="1329214"/>
            <a:ext cx="2266421" cy="2275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570171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83215"/>
            <a:ext cx="4240832" cy="3188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7936" y="1612831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 / DVD-ROM, CDRW / DVD+RW, TV - 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FM-тюнеры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44113" y="814507"/>
            <a:ext cx="3055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</a:t>
            </a:r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 </a:t>
            </a:r>
            <a:endParaRPr lang="ru-RU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44" y="2665330"/>
            <a:ext cx="4534594" cy="2906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9632168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76470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обработки изображения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4859" y="1708344"/>
            <a:ext cx="309634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платы видеомонтажа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843499" y="1708344"/>
            <a:ext cx="1457002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клавиатуры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724128" y="1708344"/>
            <a:ext cx="312777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графические</a:t>
            </a:r>
            <a:r>
              <a:rPr lang="ru-RU" dirty="0"/>
              <a:t> акселераторы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14859" y="2348880"/>
            <a:ext cx="30963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позволяют создавать и воспроизводить видеофайлы неограниченного размера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11204" y="2348880"/>
            <a:ext cx="24129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устройство, позволяющее пользователю вводить информацию в компьютер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24128" y="2348880"/>
            <a:ext cx="3127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устройство, преобразующее изображение, находящееся в памяти компьютера, в видеосигнал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6" t="5546" r="2630" b="15733"/>
          <a:stretch/>
        </p:blipFill>
        <p:spPr bwMode="auto">
          <a:xfrm>
            <a:off x="5909456" y="3796467"/>
            <a:ext cx="3199842" cy="2021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17" t="1729" r="4174" b="4952"/>
          <a:stretch/>
        </p:blipFill>
        <p:spPr bwMode="auto">
          <a:xfrm>
            <a:off x="3203848" y="4349628"/>
            <a:ext cx="2788541" cy="162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3" y="3960280"/>
            <a:ext cx="3096344" cy="185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Прямая со стрелкой 10"/>
          <p:cNvCxnSpPr>
            <a:stCxn id="3" idx="2"/>
          </p:cNvCxnSpPr>
          <p:nvPr/>
        </p:nvCxnSpPr>
        <p:spPr>
          <a:xfrm flipH="1">
            <a:off x="1763031" y="1287924"/>
            <a:ext cx="2808969" cy="340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3" idx="2"/>
            <a:endCxn id="5" idx="0"/>
          </p:cNvCxnSpPr>
          <p:nvPr/>
        </p:nvCxnSpPr>
        <p:spPr>
          <a:xfrm>
            <a:off x="4572000" y="1287924"/>
            <a:ext cx="0" cy="4204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3" idx="2"/>
          </p:cNvCxnSpPr>
          <p:nvPr/>
        </p:nvCxnSpPr>
        <p:spPr>
          <a:xfrm>
            <a:off x="4572000" y="1287924"/>
            <a:ext cx="2716017" cy="340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39032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404664"/>
            <a:ext cx="8064896" cy="31085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>
                <a:cs typeface="Times New Roman" panose="02020603050405020304" pitchFamily="18" charset="0"/>
              </a:rPr>
              <a:t>Мультимедиа – это современная компьютерная информационная технология, позволяющая объединить в компьютерной системе текст, звук, видеоизображение, графическое изображение и анимацию.</a:t>
            </a:r>
          </a:p>
          <a:p>
            <a:pPr algn="just"/>
            <a:r>
              <a:rPr lang="ru-RU" sz="2800" dirty="0" smtClean="0">
                <a:cs typeface="Times New Roman" panose="02020603050405020304" pitchFamily="18" charset="0"/>
              </a:rPr>
              <a:t>Мультимедиа технологию составляют специальные аппаратные и программные средства.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04182"/>
            <a:ext cx="4464496" cy="3153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50309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67049" y="1321559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Телевизор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средства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получения и удобного восприятия информации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2254" y="764704"/>
            <a:ext cx="7979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получения и восприятия информации</a:t>
            </a:r>
            <a:endParaRPr lang="ru-RU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79" b="3835"/>
          <a:stretch/>
        </p:blipFill>
        <p:spPr bwMode="auto">
          <a:xfrm>
            <a:off x="5138935" y="1476375"/>
            <a:ext cx="3833351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654" t="2513" r="12572" b="2803"/>
          <a:stretch/>
        </p:blipFill>
        <p:spPr bwMode="auto">
          <a:xfrm>
            <a:off x="981075" y="3286819"/>
            <a:ext cx="3816731" cy="331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244326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5720" y="214291"/>
            <a:ext cx="8534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мультимедиа </a:t>
            </a:r>
          </a:p>
          <a:p>
            <a:pPr algn="ctr"/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57232"/>
            <a:ext cx="8643966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67544" y="2087463"/>
            <a:ext cx="828092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Программные продукты для работы с мультимедиа файлами можно разделить на несколько основных категорий:</a:t>
            </a:r>
          </a:p>
          <a:p>
            <a:pPr lvl="0" fontAlgn="t"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средства создания и обработки изображения;</a:t>
            </a:r>
          </a:p>
          <a:p>
            <a:pPr lvl="0" fontAlgn="t"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средства создания и обработки 2D и 3D – графики;</a:t>
            </a:r>
          </a:p>
          <a:p>
            <a:pPr lvl="0" fontAlgn="t"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средства создания и обработки видео и анимации;</a:t>
            </a:r>
          </a:p>
          <a:p>
            <a:pPr lvl="0" fontAlgn="t"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средства создания и обработки звука;</a:t>
            </a:r>
          </a:p>
          <a:p>
            <a:pPr lvl="0" fontAlgn="t"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средства создания презентации.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5720" y="214290"/>
            <a:ext cx="85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Графические редакторы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57158" y="857232"/>
            <a:ext cx="8286808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467544" y="1216498"/>
            <a:ext cx="8392446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lang="ru-RU" sz="2400" dirty="0" smtClean="0"/>
              <a:t>Графические редакторы предназначены для создания и обработки графических изображений.  </a:t>
            </a:r>
          </a:p>
          <a:p>
            <a:pPr fontAlgn="t"/>
            <a:r>
              <a:rPr lang="ru-RU" sz="2400" dirty="0" smtClean="0"/>
              <a:t>Профессиональные графические редакторы поддерживают :</a:t>
            </a:r>
          </a:p>
          <a:p>
            <a:pPr fontAlgn="t">
              <a:buFont typeface="Wingdings" pitchFamily="2" charset="2"/>
              <a:buChar char="ü"/>
            </a:pPr>
            <a:r>
              <a:rPr lang="ru-RU" sz="2400" dirty="0" smtClean="0"/>
              <a:t>работу со слоями;</a:t>
            </a:r>
          </a:p>
          <a:p>
            <a:pPr fontAlgn="t">
              <a:buFont typeface="Wingdings" pitchFamily="2" charset="2"/>
              <a:buChar char="ü"/>
            </a:pPr>
            <a:r>
              <a:rPr lang="ru-RU" sz="2400" dirty="0" smtClean="0"/>
              <a:t>экспорт объектов;</a:t>
            </a:r>
          </a:p>
          <a:p>
            <a:pPr fontAlgn="t">
              <a:buFont typeface="Wingdings" pitchFamily="2" charset="2"/>
              <a:buChar char="ü"/>
            </a:pPr>
            <a:r>
              <a:rPr lang="ru-RU" sz="2400" dirty="0" smtClean="0"/>
              <a:t>имеют инструменты:</a:t>
            </a:r>
          </a:p>
          <a:p>
            <a:pPr fontAlgn="t"/>
            <a:r>
              <a:rPr lang="ru-RU" sz="2400" dirty="0" smtClean="0"/>
              <a:t> 	- для коррекции цвета;</a:t>
            </a:r>
          </a:p>
          <a:p>
            <a:pPr fontAlgn="t"/>
            <a:r>
              <a:rPr lang="ru-RU" sz="2400" dirty="0" smtClean="0"/>
              <a:t>	- ретуширования;</a:t>
            </a:r>
          </a:p>
          <a:p>
            <a:pPr fontAlgn="t"/>
            <a:r>
              <a:rPr lang="ru-RU" sz="2400" dirty="0" smtClean="0"/>
              <a:t>	- регулировки контрастности;</a:t>
            </a:r>
          </a:p>
          <a:p>
            <a:pPr fontAlgn="t"/>
            <a:r>
              <a:rPr lang="ru-RU" sz="2400" dirty="0" smtClean="0"/>
              <a:t>	- регулировки насыщенности цветов;</a:t>
            </a:r>
          </a:p>
          <a:p>
            <a:pPr fontAlgn="t"/>
            <a:r>
              <a:rPr lang="ru-RU" sz="2400" dirty="0" smtClean="0"/>
              <a:t>	- маскирования;</a:t>
            </a:r>
          </a:p>
          <a:p>
            <a:pPr fontAlgn="t"/>
            <a:r>
              <a:rPr lang="ru-RU" sz="2400" dirty="0" smtClean="0"/>
              <a:t>	- создания различных цветовых эффектов, имитирующих определенные художественные техники.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5720" y="214290"/>
            <a:ext cx="857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7D3F11"/>
                </a:solidFill>
                <a:latin typeface="Monotype Corsiva" pitchFamily="66" charset="0"/>
              </a:rPr>
              <a:t>Растровая графика 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57158" y="857232"/>
            <a:ext cx="8286808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467544" y="1647386"/>
            <a:ext cx="8392446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lang="ru-RU" sz="3200" dirty="0" smtClean="0"/>
              <a:t>Растровая графика представляет изображение в виде точек, которые получили название пиксель. При большом увеличении растрового изображение выглядит как мозаика (сетка). Сетка получила название растровой карты. В случае масштабирования подобных изображений появляются искажения в виде ступенек.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26064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5720" y="214290"/>
            <a:ext cx="857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7D3F11"/>
                </a:solidFill>
                <a:latin typeface="Monotype Corsiva" pitchFamily="66" charset="0"/>
              </a:rPr>
              <a:t>Растровая графика</a:t>
            </a:r>
            <a:endParaRPr lang="ru-RU" sz="36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57158" y="857232"/>
            <a:ext cx="8286808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467544" y="1401165"/>
            <a:ext cx="839244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 smtClean="0"/>
              <a:t>Программы, которые предназначены для работы с растровой графикой можно условно разделить на несколько классов:</a:t>
            </a:r>
          </a:p>
          <a:p>
            <a:pPr>
              <a:buFont typeface="Wingdings" pitchFamily="2" charset="2"/>
              <a:buChar char="ü"/>
            </a:pPr>
            <a:r>
              <a:rPr lang="ru-RU" sz="3200" i="1" u="sng" dirty="0" smtClean="0"/>
              <a:t>Средства создания растровых изображений</a:t>
            </a:r>
            <a:r>
              <a:rPr lang="ru-RU" sz="3200" dirty="0" smtClean="0"/>
              <a:t>: </a:t>
            </a:r>
            <a:r>
              <a:rPr lang="en-US" sz="3200" dirty="0" smtClean="0"/>
              <a:t>MS Paint</a:t>
            </a:r>
            <a:r>
              <a:rPr lang="ru-RU" sz="3200" dirty="0" smtClean="0"/>
              <a:t>, </a:t>
            </a:r>
            <a:r>
              <a:rPr lang="en-US" sz="3200" dirty="0" smtClean="0"/>
              <a:t>Corel Painter</a:t>
            </a:r>
            <a:r>
              <a:rPr lang="ru-RU" sz="3200" dirty="0" smtClean="0"/>
              <a:t>, </a:t>
            </a:r>
            <a:r>
              <a:rPr lang="en-US" sz="3200" dirty="0" smtClean="0"/>
              <a:t>Fauve </a:t>
            </a:r>
            <a:r>
              <a:rPr lang="en-US" sz="3200" dirty="0" err="1" smtClean="0"/>
              <a:t>Mattise</a:t>
            </a:r>
            <a:r>
              <a:rPr lang="ru-RU" sz="3200" dirty="0" smtClean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ru-RU" sz="3200" i="1" u="sng" dirty="0" smtClean="0"/>
              <a:t>Средства обработки изображений</a:t>
            </a:r>
            <a:r>
              <a:rPr lang="en-US" sz="3200" dirty="0" smtClean="0"/>
              <a:t>: Adobe </a:t>
            </a:r>
            <a:r>
              <a:rPr lang="en-US" sz="3200" dirty="0" err="1" smtClean="0"/>
              <a:t>Photosop</a:t>
            </a:r>
            <a:r>
              <a:rPr lang="en-US" sz="3200" dirty="0" smtClean="0"/>
              <a:t>, Corel Photo-Paint, Paint Shop Pro, PhotoDraw.</a:t>
            </a:r>
            <a:endParaRPr lang="ru-RU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99479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Средства создания и обработки изображения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49792"/>
          </a:xfrm>
        </p:spPr>
        <p:txBody>
          <a:bodyPr>
            <a:normAutofit/>
          </a:bodyPr>
          <a:lstStyle/>
          <a:p>
            <a:pPr marL="0" indent="45720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ru-RU" sz="2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dobe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Photoshop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— профессиональный пакет обработки фотографий. Обладает полным набором инструментов для коррекции цвета, ретуширования, регулировки контрастности и насыщенности цветов, маскирования, создания различных цветовых эффектов.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0" indent="45720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Corel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PhotoPaint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— Графический редактор, имеющий все необходимое для создания и редактирования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изображений.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Позволяет публиковать эти изображения в Интернете. </a:t>
            </a:r>
          </a:p>
        </p:txBody>
      </p:sp>
      <p:pic>
        <p:nvPicPr>
          <p:cNvPr id="1026" name="Picture 2" descr="http://www.darulmultimedia.com/images/demo/gallery/1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7205" y="4365104"/>
            <a:ext cx="2520280" cy="18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archive.info/201006/th_44574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43075"/>
            <a:ext cx="2520280" cy="18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41159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26064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5720" y="214290"/>
            <a:ext cx="857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7D3F11"/>
                </a:solidFill>
                <a:latin typeface="Monotype Corsiva" pitchFamily="66" charset="0"/>
              </a:rPr>
              <a:t>Растровая графика</a:t>
            </a:r>
            <a:endParaRPr lang="ru-RU" sz="36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57158" y="857232"/>
            <a:ext cx="8286808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467544" y="611397"/>
            <a:ext cx="839244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3200" i="1" u="sng" dirty="0" smtClean="0"/>
              <a:t>Средства захвата экрана. </a:t>
            </a:r>
            <a:r>
              <a:rPr lang="ru-RU" sz="3200" dirty="0" smtClean="0"/>
              <a:t>Это возможность копирования картинки изображения на экране с помощью клавиши </a:t>
            </a:r>
            <a:r>
              <a:rPr lang="en-US" sz="3200" u="sng" dirty="0" smtClean="0"/>
              <a:t>Print Screen</a:t>
            </a:r>
            <a:r>
              <a:rPr lang="ru-RU" sz="3200" u="sng" dirty="0" smtClean="0"/>
              <a:t> </a:t>
            </a:r>
            <a:r>
              <a:rPr lang="ru-RU" sz="3200" dirty="0" smtClean="0"/>
              <a:t>и специальные программы типа </a:t>
            </a:r>
            <a:r>
              <a:rPr lang="en-US" sz="3200" u="sng" dirty="0" smtClean="0"/>
              <a:t>Corel Capture</a:t>
            </a:r>
            <a:r>
              <a:rPr lang="ru-RU" sz="3200" dirty="0" smtClean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ru-RU" sz="3200" i="1" u="sng" dirty="0" smtClean="0"/>
              <a:t>Средства каталогизации изображений</a:t>
            </a:r>
            <a:r>
              <a:rPr lang="ru-RU" sz="3200" dirty="0" smtClean="0"/>
              <a:t>: </a:t>
            </a:r>
            <a:r>
              <a:rPr lang="en-US" sz="3200" u="sng" dirty="0" smtClean="0"/>
              <a:t>MS Imaging</a:t>
            </a:r>
            <a:r>
              <a:rPr lang="ru-RU" sz="3200" u="sng" dirty="0" smtClean="0"/>
              <a:t>, </a:t>
            </a:r>
            <a:r>
              <a:rPr lang="en-US" sz="3200" u="sng" dirty="0" smtClean="0"/>
              <a:t>Canto </a:t>
            </a:r>
            <a:r>
              <a:rPr lang="en-US" sz="3200" u="sng" dirty="0" err="1" smtClean="0"/>
              <a:t>Gamulas</a:t>
            </a:r>
            <a:r>
              <a:rPr lang="en-US" sz="3200" u="sng" dirty="0" smtClean="0"/>
              <a:t> Desktop</a:t>
            </a:r>
            <a:r>
              <a:rPr lang="ru-RU" sz="3200" dirty="0" smtClean="0"/>
              <a:t>, которые предназначены для создания графических баз данных в виде архивов изображений и фотографий с целью экономии времени на поиск и отбор иллюстраций.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5720" y="214290"/>
            <a:ext cx="85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Программы векторной графики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467544" y="1021935"/>
            <a:ext cx="8424936" cy="518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/>
              <a:t>В программах векторной графики объекты и изображения строятся на основе линии, они существуют независимо друг от друга, это дает возможность в любой момент изменять слои, расположение и любые другие атрибуты объекта, создавая таким образом произвольную композицию.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28596" y="857232"/>
            <a:ext cx="8215370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57232"/>
            <a:ext cx="8643966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611560" y="1364721"/>
            <a:ext cx="799288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 программах векторной графики изображения строятся с помощью фигур произвольной формы, их вращения, масштабирования, деформации, степени прозрачности, цветовой заливки. </a:t>
            </a:r>
          </a:p>
          <a:p>
            <a:pPr fontAlgn="t"/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pPr fontAlgn="t"/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 данных программных средствах существуют также инструменты для работы с текстом и растровыми изображениями.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332656"/>
            <a:ext cx="85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Программы векторной графики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 </a:t>
            </a:r>
            <a:r>
              <a:rPr lang="ru-RU" sz="3600" u="sng" dirty="0" err="1" smtClean="0">
                <a:solidFill>
                  <a:srgbClr val="7D3F11"/>
                </a:solidFill>
                <a:latin typeface="Monotype Corsiva" pitchFamily="66" charset="0"/>
              </a:rPr>
              <a:t>Программны</a:t>
            </a:r>
            <a:r>
              <a:rPr lang="en-US" sz="3600" u="sng" dirty="0" smtClean="0">
                <a:solidFill>
                  <a:srgbClr val="7D3F11"/>
                </a:solidFill>
                <a:latin typeface="Monotype Corsiva" pitchFamily="66" charset="0"/>
              </a:rPr>
              <a:t> </a:t>
            </a:r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векторной графики</a:t>
            </a:r>
            <a:endParaRPr lang="ru-RU" sz="36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164134"/>
            <a:ext cx="82809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2800" dirty="0" smtClean="0"/>
              <a:t>К программным средствам векторной графики относятся: </a:t>
            </a:r>
          </a:p>
          <a:p>
            <a:pPr fontAlgn="t"/>
            <a:r>
              <a:rPr lang="en-US" sz="2800" i="1" u="sng" dirty="0" smtClean="0"/>
              <a:t>Adobe Illustrator</a:t>
            </a:r>
            <a:r>
              <a:rPr lang="ru-RU" sz="2800" i="1" u="sng" dirty="0" smtClean="0"/>
              <a:t>;</a:t>
            </a:r>
          </a:p>
          <a:p>
            <a:pPr fontAlgn="t"/>
            <a:r>
              <a:rPr lang="en-US" sz="2800" i="1" u="sng" dirty="0" smtClean="0"/>
              <a:t>Macromedia Freehand</a:t>
            </a:r>
            <a:r>
              <a:rPr lang="ru-RU" sz="2800" i="1" u="sng" dirty="0" smtClean="0"/>
              <a:t>;</a:t>
            </a:r>
          </a:p>
          <a:p>
            <a:pPr fontAlgn="t"/>
            <a:r>
              <a:rPr lang="en-US" sz="2800" i="1" u="sng" dirty="0" smtClean="0"/>
              <a:t>CorelDraw</a:t>
            </a:r>
            <a:r>
              <a:rPr lang="ru-RU" sz="2800" i="1" u="sng" dirty="0" smtClean="0"/>
              <a:t>;</a:t>
            </a:r>
          </a:p>
          <a:p>
            <a:pPr fontAlgn="t"/>
            <a:r>
              <a:rPr lang="en-US" sz="2800" i="1" u="sng" dirty="0" smtClean="0"/>
              <a:t>Corel </a:t>
            </a:r>
            <a:r>
              <a:rPr lang="en-US" sz="2800" i="1" u="sng" dirty="0" err="1" smtClean="0"/>
              <a:t>Xara</a:t>
            </a:r>
            <a:r>
              <a:rPr lang="ru-RU" sz="2800" i="1" u="sng" dirty="0" smtClean="0"/>
              <a:t>.</a:t>
            </a:r>
            <a:r>
              <a:rPr lang="ru-RU" sz="2800" i="1" dirty="0" smtClean="0"/>
              <a:t> </a:t>
            </a:r>
          </a:p>
          <a:p>
            <a:pPr fontAlgn="t"/>
            <a:endParaRPr lang="ru-RU" sz="2800" dirty="0" smtClean="0"/>
          </a:p>
          <a:p>
            <a:pPr fontAlgn="t"/>
            <a:r>
              <a:rPr lang="ru-RU" sz="2800" dirty="0" smtClean="0"/>
              <a:t>Программы </a:t>
            </a:r>
            <a:r>
              <a:rPr lang="ru-RU" sz="2800" dirty="0" err="1" smtClean="0"/>
              <a:t>трассировщики</a:t>
            </a:r>
            <a:r>
              <a:rPr lang="ru-RU" sz="2800" dirty="0" smtClean="0"/>
              <a:t>, т.е. специализированные пакеты преобразования растровых изображений в векторные:</a:t>
            </a:r>
          </a:p>
          <a:p>
            <a:pPr fontAlgn="t"/>
            <a:r>
              <a:rPr lang="en-US" sz="2800" i="1" u="sng" dirty="0" smtClean="0"/>
              <a:t>Adobe </a:t>
            </a:r>
            <a:r>
              <a:rPr lang="en-US" sz="2800" i="1" u="sng" dirty="0" err="1" smtClean="0"/>
              <a:t>SteamLine</a:t>
            </a:r>
            <a:r>
              <a:rPr lang="ru-RU" sz="2800" i="1" u="sng" dirty="0" smtClean="0"/>
              <a:t>;</a:t>
            </a:r>
          </a:p>
          <a:p>
            <a:pPr fontAlgn="t"/>
            <a:r>
              <a:rPr lang="en-US" sz="2800" i="1" u="sng" dirty="0" err="1" smtClean="0"/>
              <a:t>CorelTrace</a:t>
            </a:r>
            <a:r>
              <a:rPr lang="ru-RU" sz="2800" i="1" u="sng" dirty="0" smtClean="0"/>
              <a:t>.</a:t>
            </a:r>
            <a:endParaRPr lang="ru-RU" sz="2800" i="1" dirty="0" smtClean="0"/>
          </a:p>
          <a:p>
            <a:pPr fontAlgn="t"/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55576" y="548680"/>
            <a:ext cx="77048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Для построения мультимедиа системы необходимы не только наличие основных компонент , но и дополнительная аппаратная поддержка: аналого-цифровые и цифро-аналоговые преобразователи, видеопроцессоры, декодеры, специальные интегральные схемы для сжатия данных в файлы допустимых размеров и т. д.</a:t>
            </a:r>
          </a:p>
          <a:p>
            <a:endParaRPr lang="ru-RU" sz="2800" dirty="0" smtClean="0"/>
          </a:p>
          <a:p>
            <a:r>
              <a:rPr lang="ru-RU" sz="2800" dirty="0" smtClean="0"/>
              <a:t> Все оборудование, отвечающее за звук, объединяются в так называемые </a:t>
            </a:r>
            <a:r>
              <a:rPr lang="ru-RU" sz="2800" b="1" dirty="0" smtClean="0"/>
              <a:t>звуковые карты</a:t>
            </a:r>
            <a:r>
              <a:rPr lang="ru-RU" sz="2800" dirty="0" smtClean="0"/>
              <a:t>, а за видео — в </a:t>
            </a:r>
            <a:r>
              <a:rPr lang="ru-RU" sz="2800" b="1" dirty="0" smtClean="0"/>
              <a:t>видеокарты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105" y="1124744"/>
            <a:ext cx="8229600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latin typeface="Times New Roman" pitchFamily="18" charset="0"/>
                <a:cs typeface="Times New Roman" pitchFamily="18" charset="0"/>
              </a:rPr>
              <a:t>Средства создания и обработки 2D — графики и анимации</a:t>
            </a:r>
            <a:r>
              <a:rPr lang="ru-RU" b="1" dirty="0"/>
              <a:t/>
            </a:r>
            <a:br>
              <a:rPr lang="ru-RU" b="1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77784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CorelDRAW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— графический редактор, обладающий широкими возможностями и огромной библиотекой готовых изображений, ставший уже классической программой векторного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рисования.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CorelXARA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— позволяет создавать векторные изображения. Обладает прекрасно реализованным эффектом прозрачности с градиентными свойствами. </a:t>
            </a:r>
          </a:p>
        </p:txBody>
      </p:sp>
      <p:pic>
        <p:nvPicPr>
          <p:cNvPr id="2050" name="Picture 2" descr="https://im0-tub-ru.yandex.net/i?id=bcad1472f00368309c67531e5126db06-l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8240" y="3861048"/>
            <a:ext cx="3240360" cy="240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rogamaster.com/images/Grafika/RedaktoruGrafiki/Coreldraw/corelDRAW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3312368" cy="240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999236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трехмерной графики </a:t>
            </a:r>
            <a:endParaRPr lang="ru-RU" sz="40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556792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Программные средства трехмерной графики для создания реалистических моделей объекта используют геометрические примитивы (прямоугольник, шар, куб и др.) или твердотельные модели, и сплайновые поверхности. </a:t>
            </a:r>
          </a:p>
          <a:p>
            <a:r>
              <a:rPr lang="ru-RU" sz="3200" dirty="0" smtClean="0"/>
              <a:t>В этих программах определяются обтягивающих их материалы, компоновка всех объектов в единую сцену, освещение. 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трехмерной графики </a:t>
            </a:r>
            <a:endParaRPr lang="ru-RU" sz="40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556792"/>
            <a:ext cx="82809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Можно создавать трехмерную анимацию для которой необходимо настроить перемещения объектов сцены и задать количество кадров.</a:t>
            </a:r>
          </a:p>
          <a:p>
            <a:r>
              <a:rPr lang="ru-RU" sz="2800" dirty="0" smtClean="0"/>
              <a:t> Движение объектов в трехмерном пространстве задается с помощью формул, которые связывают движение частей сложных конструкций, по траекториям, ключевым кадрам. </a:t>
            </a:r>
          </a:p>
          <a:p>
            <a:r>
              <a:rPr lang="ru-RU" sz="2800" dirty="0" smtClean="0"/>
              <a:t>После задания нужного движения, освещения и материалов запускается процесс визуализации, в ходе которого генерируется последовательность изображений.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трехмерной графики</a:t>
            </a:r>
            <a:endParaRPr lang="ru-RU" sz="40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556792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Основными программными продуктами трехмерной графики являются: 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3</a:t>
            </a:r>
            <a:r>
              <a:rPr lang="en-US" sz="3200" dirty="0" smtClean="0"/>
              <a:t>D  Studio Max</a:t>
            </a:r>
            <a:r>
              <a:rPr lang="ru-RU" sz="3200" dirty="0" smtClean="0"/>
              <a:t>;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Softimage</a:t>
            </a:r>
            <a:r>
              <a:rPr lang="ru-RU" sz="3200" dirty="0" smtClean="0"/>
              <a:t> 2</a:t>
            </a:r>
            <a:r>
              <a:rPr lang="en-US" sz="3200" dirty="0" smtClean="0"/>
              <a:t>D</a:t>
            </a:r>
            <a:r>
              <a:rPr lang="ru-RU" sz="3200" dirty="0" smtClean="0"/>
              <a:t>;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Maya</a:t>
            </a:r>
            <a:r>
              <a:rPr lang="ru-RU" sz="3200" dirty="0" smtClean="0"/>
              <a:t>;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3Ds Max;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Cinema 4D;</a:t>
            </a:r>
          </a:p>
          <a:p>
            <a:pPr>
              <a:buFont typeface="Wingdings" pitchFamily="2" charset="2"/>
              <a:buChar char="ü"/>
            </a:pPr>
            <a:r>
              <a:rPr lang="en-US" sz="3200" dirty="0" smtClean="0"/>
              <a:t>Blender.</a:t>
            </a:r>
            <a:endParaRPr lang="ru-RU" sz="3200" dirty="0" smtClean="0"/>
          </a:p>
          <a:p>
            <a:pPr fontAlgn="t"/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648072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Средства создания и обработки 3D-графики и анимации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05776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3 D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—обеспечивает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весь процесс создания трехмерного фильма: моделирование объектов и формирование сцены, анимацию и визуализацию, работу с видео. Интерфейс программы един для всех модулей и обладает высокой степенью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интерактивности.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Ray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Dream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— программа обеспечивает набор профессиональных инструментов для 3D-дизайна и анимации. Пользователи могут создавать различные модели с использованием булевых операций и деформаций.</a:t>
            </a:r>
          </a:p>
        </p:txBody>
      </p:sp>
      <p:pic>
        <p:nvPicPr>
          <p:cNvPr id="1026" name="Picture 2" descr="http://www.edwardsamuels.com/ILLUSTRATEDSTORY/chapter%204/Trishwi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2520280" cy="18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eklamasevproduction.s3.amazonaws.com/advt_photo/1099248/3d_studiomax_scr_dm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797152"/>
            <a:ext cx="2592288" cy="18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59434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редактирования видео</a:t>
            </a:r>
            <a:endParaRPr lang="ru-RU" sz="36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124744"/>
            <a:ext cx="8280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dirty="0" smtClean="0"/>
              <a:t>Для редактирования видео существует большое количество программных продуктов. Профессиональные </a:t>
            </a:r>
            <a:r>
              <a:rPr lang="ru-RU" sz="3200" dirty="0" err="1" smtClean="0"/>
              <a:t>видеоредакторы</a:t>
            </a:r>
            <a:r>
              <a:rPr lang="ru-RU" sz="3200" dirty="0" smtClean="0"/>
              <a:t> позволяют редактировать звук и видео несколькими дорожками и осуществлять монтаж видеофрагментов в единую композицию. </a:t>
            </a:r>
          </a:p>
          <a:p>
            <a:pPr fontAlgn="t"/>
            <a:r>
              <a:rPr lang="ru-RU" sz="3200" dirty="0" smtClean="0"/>
              <a:t>Они содержат наборы переходов между кадрами, синхронизируют звук и изображение, а также поддерживают наиболее популярные форматы </a:t>
            </a:r>
            <a:r>
              <a:rPr lang="ru-RU" sz="3200" dirty="0" err="1" smtClean="0"/>
              <a:t>видеофайлов</a:t>
            </a:r>
            <a:r>
              <a:rPr lang="ru-RU" sz="3200" dirty="0" smtClean="0"/>
              <a:t>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редактирования видео</a:t>
            </a:r>
            <a:endParaRPr lang="ru-RU" sz="36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556792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2800" dirty="0" smtClean="0"/>
              <a:t>Программные средства редактирования видео :</a:t>
            </a:r>
          </a:p>
          <a:p>
            <a:pPr fontAlgn="t"/>
            <a:r>
              <a:rPr lang="ru-RU" sz="2800" dirty="0" smtClean="0"/>
              <a:t> </a:t>
            </a:r>
            <a:r>
              <a:rPr lang="en-US" sz="2800" dirty="0" err="1" smtClean="0"/>
              <a:t>Movavi</a:t>
            </a:r>
            <a:r>
              <a:rPr lang="en-US" sz="2800" dirty="0" smtClean="0"/>
              <a:t> Video Suite;</a:t>
            </a:r>
          </a:p>
          <a:p>
            <a:pPr fontAlgn="t"/>
            <a:r>
              <a:rPr lang="en-US" sz="2800" dirty="0" smtClean="0"/>
              <a:t>AVS Video Editor;</a:t>
            </a:r>
          </a:p>
          <a:p>
            <a:pPr fontAlgn="t"/>
            <a:r>
              <a:rPr lang="en-US" sz="2800" dirty="0" smtClean="0"/>
              <a:t>Adobe Premiere Pro;</a:t>
            </a:r>
          </a:p>
          <a:p>
            <a:pPr fontAlgn="t"/>
            <a:r>
              <a:rPr lang="en-US" sz="2800" dirty="0" err="1" smtClean="0"/>
              <a:t>Pinacle</a:t>
            </a:r>
            <a:r>
              <a:rPr lang="en-US" sz="2800" dirty="0" smtClean="0"/>
              <a:t> Studio;</a:t>
            </a:r>
          </a:p>
          <a:p>
            <a:pPr fontAlgn="t"/>
            <a:r>
              <a:rPr lang="en-US" sz="2800" dirty="0" smtClean="0"/>
              <a:t>Sony Vegas Pro;</a:t>
            </a:r>
          </a:p>
          <a:p>
            <a:pPr fontAlgn="t"/>
            <a:r>
              <a:rPr lang="en-US" sz="2800" dirty="0" smtClean="0"/>
              <a:t>Movie Maker;</a:t>
            </a:r>
          </a:p>
          <a:p>
            <a:pPr fontAlgn="t"/>
            <a:r>
              <a:rPr lang="en-US" sz="2800" dirty="0" err="1" smtClean="0"/>
              <a:t>Cjrel</a:t>
            </a:r>
            <a:r>
              <a:rPr lang="en-US" sz="2800" dirty="0" smtClean="0"/>
              <a:t> Video Studio Pro.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648072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Средства создания и обработки видеоизображения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45192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sz="2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Adobe</a:t>
            </a:r>
            <a:r>
              <a:rPr lang="ru-RU" sz="2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Premiere</a:t>
            </a:r>
            <a:r>
              <a:rPr lang="ru-RU" sz="2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— наиболее распространенная программа редактирования цифрового видео. Обладает удобным интуитивно понятным интерфейсом. Поддерживает несколько видео- и звуковых каналов, содержит набор переходов между кадрами, позволяет синхронизировать звук и изображение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Ulead</a:t>
            </a:r>
            <a:r>
              <a:rPr lang="ru-RU" sz="2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VideoStudio</a:t>
            </a:r>
            <a:r>
              <a:rPr lang="ru-RU" sz="2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– программа, предназначенная для начинающих пользователей. В ней доступна полная поддержка форматов DV и MPEG-2 для цифрового видео. В видеофильм можно вставить титры, воспользоваться плавными переходами между отдельными фрагментами и добавить голос или фоновую музыку к получившемуся клипу.</a:t>
            </a:r>
          </a:p>
        </p:txBody>
      </p:sp>
      <p:pic>
        <p:nvPicPr>
          <p:cNvPr id="5122" name="Picture 2" descr="https://windowsage.com/wp-content/uploads/2017/01/maxresdefault-3-1024x5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77237"/>
            <a:ext cx="2736304" cy="15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4.bp.blogspot.com/-zrcr6qka-yg/VEvl9Sq69XI/AAAAAAAABcQ/vugmix0YdYs/s1600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971557"/>
            <a:ext cx="2808312" cy="15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699404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для работы со звуком</a:t>
            </a:r>
            <a:endParaRPr lang="ru-RU" sz="40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772816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dirty="0" smtClean="0"/>
              <a:t>Программы для работы со звуком можно условно разделить на две большие группы: </a:t>
            </a:r>
          </a:p>
          <a:p>
            <a:pPr fontAlgn="t">
              <a:buFont typeface="Wingdings" pitchFamily="2" charset="2"/>
              <a:buChar char="ü"/>
            </a:pPr>
            <a:r>
              <a:rPr lang="ru-RU" sz="3200" i="1" u="sng" dirty="0" smtClean="0"/>
              <a:t>звуковые редакторы</a:t>
            </a:r>
            <a:r>
              <a:rPr lang="ru-RU" sz="3200" dirty="0" smtClean="0"/>
              <a:t>, ориентированные на цифровые технологии записи звука</a:t>
            </a:r>
          </a:p>
          <a:p>
            <a:pPr fontAlgn="t">
              <a:buFont typeface="Wingdings" pitchFamily="2" charset="2"/>
              <a:buChar char="ü"/>
            </a:pPr>
            <a:r>
              <a:rPr lang="ru-RU" sz="3200" i="1" u="sng" dirty="0" smtClean="0"/>
              <a:t>программы-секвенсоры</a:t>
            </a:r>
            <a:r>
              <a:rPr lang="ru-RU" sz="3200" dirty="0" smtClean="0"/>
              <a:t>, предназначенные  для создания музыки.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 </a:t>
            </a:r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для работы со звуком</a:t>
            </a:r>
            <a:endParaRPr lang="ru-RU" sz="4000" u="sng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556792"/>
            <a:ext cx="84249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i="1" u="sng" dirty="0" smtClean="0"/>
              <a:t>Звуковые редакторы </a:t>
            </a:r>
            <a:r>
              <a:rPr lang="ru-RU" sz="3200" dirty="0" smtClean="0"/>
              <a:t>дают возможность записывать звук в режиме реального времени и преобразовывать его, используя возможности цифровой обработки звука.</a:t>
            </a:r>
          </a:p>
          <a:p>
            <a:pPr fontAlgn="t"/>
            <a:endParaRPr lang="ru-RU" sz="3200" dirty="0" smtClean="0"/>
          </a:p>
          <a:p>
            <a:pPr fontAlgn="t"/>
            <a:r>
              <a:rPr lang="ru-RU" sz="3200" i="1" u="sng" dirty="0" smtClean="0"/>
              <a:t>Секвенсоры</a:t>
            </a:r>
            <a:r>
              <a:rPr lang="ru-RU" sz="3200" dirty="0" smtClean="0"/>
              <a:t> позволяют выполнять кодирование музыкальных композиций, прописывать отдельные партии, выбирать тембры инструментов, выполнять аранжировку и многое другое.</a:t>
            </a:r>
          </a:p>
          <a:p>
            <a:pPr fontAlgn="t"/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836712"/>
            <a:ext cx="679132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9552" y="26064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Аппаратно-программные средства мультимедиа</a:t>
            </a:r>
            <a:endParaRPr lang="ru-RU" sz="28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Звуковые редакторы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dirty="0" smtClean="0"/>
              <a:t>Программы редактирования звука: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err="1" smtClean="0"/>
              <a:t>Goldwave</a:t>
            </a:r>
            <a:r>
              <a:rPr lang="en-US" sz="3200" dirty="0" smtClean="0"/>
              <a:t>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Audacity;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err="1" smtClean="0"/>
              <a:t>Acoustica</a:t>
            </a:r>
            <a:r>
              <a:rPr lang="en-US" sz="3200" dirty="0" smtClean="0"/>
              <a:t> Premium Edition;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err="1" smtClean="0"/>
              <a:t>WaveLab</a:t>
            </a:r>
            <a:r>
              <a:rPr lang="en-US" sz="3200" dirty="0" smtClean="0"/>
              <a:t>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Adobe </a:t>
            </a:r>
            <a:r>
              <a:rPr lang="en-US" sz="3200" dirty="0" err="1" smtClean="0"/>
              <a:t>Andition</a:t>
            </a:r>
            <a:r>
              <a:rPr lang="en-US" sz="3200" dirty="0" smtClean="0"/>
              <a:t>.</a:t>
            </a:r>
          </a:p>
          <a:p>
            <a:pPr fontAlgn="t"/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6064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Секвенсоры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dirty="0" smtClean="0"/>
              <a:t>Программы секвенсоры: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Fl Studio;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Logic Pro;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Cakewalk Sonar;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Steinberg </a:t>
            </a:r>
            <a:r>
              <a:rPr lang="en-US" sz="3200" dirty="0" err="1" smtClean="0"/>
              <a:t>Cubase</a:t>
            </a:r>
            <a:r>
              <a:rPr lang="en-US" sz="3200" dirty="0" smtClean="0"/>
              <a:t>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err="1" smtClean="0"/>
              <a:t>Ableton</a:t>
            </a:r>
            <a:r>
              <a:rPr lang="en-US" sz="3200" dirty="0" smtClean="0"/>
              <a:t> Live.</a:t>
            </a:r>
          </a:p>
          <a:p>
            <a:pPr fontAlgn="t"/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51520" y="404664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Средства создания и обработки звука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93808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Cakewalk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Audio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— профессиональный многодорожечный секвенсор компании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Twelve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Tone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Systems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Характерная особенность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DirectX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-эффектов заключается в том, что все они работают в реальном времени и можно настраивать все параметры выбранного эффекта прямо в процессе воспроизведения звукового фрагмента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Sound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Forge</a:t>
            </a:r>
            <a:r>
              <a:rPr lang="ru-RU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программа, которая является одним из лидеров среди звуковых редакторов. Она обладает мощными функциями редактирования, позволяет встраивать любые подключаемые модули, поддерживающие технологию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DirectX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имеет удобный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современный интерфейс.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 descr="http://www.creativeplanetnetwork.com/sites/default/files/images/03Lust-SonySoundForgeMac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53136"/>
            <a:ext cx="3197381" cy="19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361969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Программы демонстрационной графики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4249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dirty="0" smtClean="0"/>
              <a:t>Программы демонстрационной графики позволяют создавать презентации, состоящие из электронных слайдов, помогающих иллюстрировать сообщение докладчика.</a:t>
            </a:r>
          </a:p>
          <a:p>
            <a:pPr fontAlgn="t"/>
            <a:r>
              <a:rPr lang="ru-RU" sz="3200" dirty="0" smtClean="0"/>
              <a:t>К программам демонстрационной графики относятся: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Power Point;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Astound;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Adobe Persuasion;</a:t>
            </a:r>
          </a:p>
          <a:p>
            <a:pPr fontAlgn="t">
              <a:buFont typeface="Wingdings" pitchFamily="2" charset="2"/>
              <a:buChar char="ü"/>
            </a:pPr>
            <a:r>
              <a:rPr lang="en-US" sz="3200" dirty="0" smtClean="0"/>
              <a:t>Novell Presentations.</a:t>
            </a:r>
          </a:p>
          <a:p>
            <a:pPr fontAlgn="t"/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Программы демонстрационной графики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84249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ru-RU" sz="3200" dirty="0" smtClean="0"/>
              <a:t>Однако современные программные средства данной категории дают возможность использования мультимедиа средств. Существует большое количество программ, имеющим в своем составе набор изобразительных и анимационных эффектов, различные способы управления презентаций и набором форматов, поддерживаемых мультимедиа файлов для импорта в качестве содержимого слайдов.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Программные средства мультимедиа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666543"/>
            <a:ext cx="8136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Программные средства мультимедиа можно разделить на: 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системные;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инструментальные;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прикладные.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0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33265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u="sng" dirty="0" smtClean="0">
                <a:solidFill>
                  <a:srgbClr val="7D3F11"/>
                </a:solidFill>
                <a:latin typeface="Monotype Corsiva" pitchFamily="66" charset="0"/>
              </a:rPr>
              <a:t>Системные программные средства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24744"/>
            <a:ext cx="84249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Системные программные средства – это набор программ, которые входят в состав операционной системы и осуществляют управление мультимедиа устройствами. </a:t>
            </a:r>
          </a:p>
          <a:p>
            <a:r>
              <a:rPr lang="ru-RU" sz="2800" dirty="0" smtClean="0"/>
              <a:t>Это управление можно осуществлять на двух уровнях: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физическом управлении вводом-выводом информации с помощью машинных команд (драйверы устройств);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/>
              <a:t>управление характеристиками устройств с помощью графического интерфейса, изображающего пульт управления устройством, например регулировка громкости звука, тембра, </a:t>
            </a:r>
            <a:r>
              <a:rPr lang="ru-RU" sz="2800" dirty="0" err="1" smtClean="0"/>
              <a:t>стереобаланса</a:t>
            </a:r>
            <a:r>
              <a:rPr lang="ru-RU" sz="2800" dirty="0" smtClean="0"/>
              <a:t> и т.п.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0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Инструментальные программные средства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764704"/>
            <a:ext cx="842493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Инструментальные программные средства позволяют модифицировать </a:t>
            </a:r>
            <a:r>
              <a:rPr lang="ru-RU" sz="2600" dirty="0" err="1" smtClean="0"/>
              <a:t>мультимедийные</a:t>
            </a:r>
            <a:r>
              <a:rPr lang="ru-RU" sz="2600" dirty="0" smtClean="0"/>
              <a:t> файлы и создавать </a:t>
            </a:r>
            <a:r>
              <a:rPr lang="ru-RU" sz="2600" dirty="0" err="1" smtClean="0"/>
              <a:t>мультимедийные</a:t>
            </a:r>
            <a:r>
              <a:rPr lang="ru-RU" sz="2600" dirty="0" smtClean="0"/>
              <a:t> приложения такие как: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редакторы неподвижных графических изображений;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средства создания анимированных GIF-файлов;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средства аудио- и видеомонтажа;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средства создания презентаций;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средства распознавания текстов, введенных со сканера;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средства создания обучающих программ;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системы распознавания голоса и преобразования звуковых файлов в текстовые;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/>
              <a:t>системы создания приложений виртуальной реальности и другие.</a:t>
            </a:r>
            <a:endParaRPr lang="ru-RU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0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23528" y="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u="sng" dirty="0" smtClean="0">
                <a:solidFill>
                  <a:srgbClr val="7D3F11"/>
                </a:solidFill>
                <a:latin typeface="Monotype Corsiva" pitchFamily="66" charset="0"/>
              </a:rPr>
              <a:t>Прикладные программные средства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36712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Прикладные программные средства – это готовые программные системы: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учебники;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фильмы;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энциклопедии;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игры;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виртуальные музеи;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путеводители;</a:t>
            </a:r>
          </a:p>
          <a:p>
            <a:pPr>
              <a:buFont typeface="Wingdings" pitchFamily="2" charset="2"/>
              <a:buChar char="ü"/>
            </a:pPr>
            <a:r>
              <a:rPr lang="ru-RU" sz="3200" dirty="0" smtClean="0"/>
              <a:t>рекламные материалы и т.п..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42910" y="642918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Аппаратные средства мультимедиа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484784"/>
            <a:ext cx="7858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построения мультимедиа системы необходима следующая аппаратная поддержка: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400" i="1" u="sng" dirty="0" smtClean="0">
                <a:latin typeface="Times New Roman" pitchFamily="18" charset="0"/>
                <a:cs typeface="Times New Roman" pitchFamily="18" charset="0"/>
              </a:rPr>
              <a:t>кодеры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(аналого-цифровые преобразователи);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slide_3.jpg"/>
          <p:cNvPicPr>
            <a:picLocks noChangeAspect="1"/>
          </p:cNvPicPr>
          <p:nvPr/>
        </p:nvPicPr>
        <p:blipFill>
          <a:blip r:embed="rId2" cstate="print"/>
          <a:srcRect t="43880" b="10833"/>
          <a:stretch>
            <a:fillRect/>
          </a:stretch>
        </p:blipFill>
        <p:spPr>
          <a:xfrm>
            <a:off x="467544" y="4725144"/>
            <a:ext cx="8280920" cy="1571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11560" y="332656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Аппаратные средства мультимедиа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052736"/>
            <a:ext cx="7858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ru-RU" sz="2400" i="1" u="sng" dirty="0" smtClean="0">
                <a:latin typeface="Times New Roman" pitchFamily="18" charset="0"/>
                <a:cs typeface="Times New Roman" pitchFamily="18" charset="0"/>
              </a:rPr>
              <a:t>декодеры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(цифроаналоговые преобразователи) с помощью которых осуществляется перевод  аналоговых аудио- и видеосигналов в цифровой эквивалент и обратно, видеопроцессоры, специальные интегральные схемы для сжатия данных в файлы допустимых размеров, звуковые карты,  видеокарты и т.д..</a:t>
            </a:r>
          </a:p>
          <a:p>
            <a:pPr>
              <a:lnSpc>
                <a:spcPct val="150000"/>
              </a:lnSpc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slide_4.jpg"/>
          <p:cNvPicPr>
            <a:picLocks noChangeAspect="1"/>
          </p:cNvPicPr>
          <p:nvPr/>
        </p:nvPicPr>
        <p:blipFill>
          <a:blip r:embed="rId2" cstate="print"/>
          <a:srcRect t="44063" b="10650"/>
          <a:stretch>
            <a:fillRect/>
          </a:stretch>
        </p:blipFill>
        <p:spPr>
          <a:xfrm>
            <a:off x="714348" y="4572008"/>
            <a:ext cx="7782128" cy="192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28596" y="908720"/>
            <a:ext cx="82868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Посредством использования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мультимедиа технологий с </a:t>
            </a: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этими компонентами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пользо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ватель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может: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захватывать и оцифровывать звук;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проигрывать звуковые и игровые CD;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создавать анимацию; 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редактировать изображения;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захватывать и оцифровывать реально движущееся видео.</a:t>
            </a:r>
          </a:p>
          <a:p>
            <a:pPr>
              <a:buFont typeface="Wingdings" pitchFamily="2" charset="2"/>
              <a:buChar char="v"/>
            </a:pPr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60648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Аппаратные средства мультимедиа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08720"/>
            <a:ext cx="2635488" cy="220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857232"/>
            <a:ext cx="8643966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467544" y="1576536"/>
            <a:ext cx="807249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800" b="1" dirty="0" smtClean="0"/>
              <a:t>средства звукозаписи </a:t>
            </a:r>
            <a:r>
              <a:rPr lang="ru-RU" sz="2800" dirty="0" smtClean="0"/>
              <a:t>(звуковые карты, микрофоны);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/>
              <a:t>средства звуковоспроизведения </a:t>
            </a:r>
            <a:r>
              <a:rPr lang="ru-RU" sz="2800" dirty="0" smtClean="0"/>
              <a:t>(колонки, акустические системы, усилители, наушники и гарнитуры);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/>
              <a:t>манипуляторы </a:t>
            </a:r>
            <a:r>
              <a:rPr lang="ru-RU" sz="2800" dirty="0" smtClean="0"/>
              <a:t>(компьютерная мышь, джойстик, </a:t>
            </a:r>
            <a:r>
              <a:rPr lang="ru-RU" sz="2800" dirty="0" err="1" smtClean="0"/>
              <a:t>миди-клавиатура</a:t>
            </a:r>
            <a:r>
              <a:rPr lang="ru-RU" sz="2800" dirty="0" smtClean="0"/>
              <a:t>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/>
              <a:t>средства «виртуальной реальности» </a:t>
            </a:r>
            <a:r>
              <a:rPr lang="ru-RU" sz="2800" dirty="0" smtClean="0"/>
              <a:t>(перчатки, очки, шлемы виртуальной реальности, используемые в играх);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332656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Аппаратные средства мультимедиа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285728"/>
            <a:ext cx="8572560" cy="6286544"/>
          </a:xfrm>
          <a:prstGeom prst="rect">
            <a:avLst/>
          </a:prstGeom>
          <a:solidFill>
            <a:srgbClr val="FCDDC4"/>
          </a:solidFill>
          <a:ln>
            <a:solidFill>
              <a:srgbClr val="9E5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214290"/>
            <a:ext cx="607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857232"/>
            <a:ext cx="8643966" cy="1588"/>
          </a:xfrm>
          <a:prstGeom prst="line">
            <a:avLst/>
          </a:prstGeom>
          <a:ln>
            <a:solidFill>
              <a:srgbClr val="9E501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prstMaterial="dkEdg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1560" y="332656"/>
            <a:ext cx="764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7D3F11"/>
                </a:solidFill>
                <a:latin typeface="Monotype Corsiva" pitchFamily="66" charset="0"/>
              </a:rPr>
              <a:t>Аппаратные средства мультимедиа</a:t>
            </a:r>
            <a:endParaRPr lang="ru-RU" sz="4000" b="1" dirty="0">
              <a:solidFill>
                <a:srgbClr val="7D3F11"/>
              </a:solidFill>
              <a:latin typeface="Monotype Corsiva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124744"/>
            <a:ext cx="82089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носители информации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(CD, DVD и HDD);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средства передачи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(видеокамеры, цифровые фотоаппараты);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средства записи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(приводы CD / DVD-ROM , CDRW / DVD+RW, TV- и FM-тюнеры);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средства обработки изображения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(платы видеомонтажа, клавиатура, графические акселераторы);</a:t>
            </a:r>
          </a:p>
          <a:p>
            <a:pPr>
              <a:buFont typeface="Wingdings" pitchFamily="2" charset="2"/>
              <a:buChar char="ü"/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компьютер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средства для получения и удобного восприятия информации и др.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74806"/>
      </a:hlink>
      <a:folHlink>
        <a:srgbClr val="C4BD97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9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974806"/>
    </a:hlink>
    <a:folHlink>
      <a:srgbClr val="C4BD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2009</Words>
  <Application>Microsoft Office PowerPoint</Application>
  <PresentationFormat>Экран (4:3)</PresentationFormat>
  <Paragraphs>238</Paragraphs>
  <Slides>48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4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Средства создания и обработки изображения </vt:lpstr>
      <vt:lpstr>Слайд 26</vt:lpstr>
      <vt:lpstr>Слайд 27</vt:lpstr>
      <vt:lpstr>Слайд 28</vt:lpstr>
      <vt:lpstr>Слайд 29</vt:lpstr>
      <vt:lpstr>Средства создания и обработки 2D — графики и анимации  </vt:lpstr>
      <vt:lpstr>Слайд 31</vt:lpstr>
      <vt:lpstr>Слайд 32</vt:lpstr>
      <vt:lpstr>Слайд 33</vt:lpstr>
      <vt:lpstr>Средства создания и обработки 3D-графики и анимации</vt:lpstr>
      <vt:lpstr>Слайд 35</vt:lpstr>
      <vt:lpstr>Слайд 36</vt:lpstr>
      <vt:lpstr>Средства создания и обработки видеоизображения</vt:lpstr>
      <vt:lpstr>Слайд 38</vt:lpstr>
      <vt:lpstr>Слайд 39</vt:lpstr>
      <vt:lpstr>Слайд 40</vt:lpstr>
      <vt:lpstr>Слайд 41</vt:lpstr>
      <vt:lpstr>Средства создания и обработки звука</vt:lpstr>
      <vt:lpstr>Слайд 43</vt:lpstr>
      <vt:lpstr>Слайд 44</vt:lpstr>
      <vt:lpstr>Слайд 45</vt:lpstr>
      <vt:lpstr>Слайд 46</vt:lpstr>
      <vt:lpstr>Слайд 47</vt:lpstr>
      <vt:lpstr>Слайд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Олесенька</dc:creator>
  <cp:lastModifiedBy>hp</cp:lastModifiedBy>
  <cp:revision>45</cp:revision>
  <dcterms:created xsi:type="dcterms:W3CDTF">2010-05-10T11:56:46Z</dcterms:created>
  <dcterms:modified xsi:type="dcterms:W3CDTF">2020-09-27T19:38:37Z</dcterms:modified>
</cp:coreProperties>
</file>